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7" r:id="rId2"/>
    <p:sldId id="266" r:id="rId3"/>
    <p:sldId id="264" r:id="rId4"/>
    <p:sldId id="267" r:id="rId5"/>
    <p:sldId id="268" r:id="rId6"/>
    <p:sldId id="269" r:id="rId7"/>
    <p:sldId id="270" r:id="rId8"/>
    <p:sldId id="271" r:id="rId9"/>
    <p:sldId id="261" r:id="rId10"/>
    <p:sldId id="272" r:id="rId11"/>
    <p:sldId id="273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6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0" r:id="rId30"/>
    <p:sldId id="260" r:id="rId31"/>
    <p:sldId id="291" r:id="rId32"/>
    <p:sldId id="292" r:id="rId3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A4A4A"/>
    <a:srgbClr val="EAD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2342" y="43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5C545-73C3-4F3F-AEFB-C55CC3DD2361}" type="datetimeFigureOut">
              <a:rPr lang="pt-BR" smtClean="0"/>
              <a:t>28/05/2024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A2A80-9EDD-4781-BC78-7E231AA7C4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3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34BE-863F-404D-8AD9-54E980CCF2B0}" type="datetime1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41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905C-6E99-40AD-933B-4E080B6CABAA}" type="datetime1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EE398-646B-4606-BF22-7221320DF010}" type="datetime1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5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9FDE-F2C1-48EF-AF9E-8C09DDDB5D34}" type="datetime1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03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6EDE-1FDA-4D24-8BDD-9AEC3013F520}" type="datetime1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03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DBA4-988B-465C-9184-CC112D38A212}" type="datetime1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16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D10B-D572-4C55-AAD7-A6C6C9410B5C}" type="datetime1">
              <a:rPr lang="pt-BR" smtClean="0"/>
              <a:t>28/05/2024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80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8C265-9193-407E-B340-303B57AF50D5}" type="datetime1">
              <a:rPr lang="pt-BR" smtClean="0"/>
              <a:t>28/05/2024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39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B7748-365B-41EE-8F29-1E9C856BD0C6}" type="datetime1">
              <a:rPr lang="pt-BR" smtClean="0"/>
              <a:t>28/05/2024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24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E2C5-71A9-491A-A7F4-9E84A9BF98E7}" type="datetime1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39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B842-25F1-45F3-B09B-BCE3BE7B50B1}" type="datetime1">
              <a:rPr lang="pt-BR" smtClean="0"/>
              <a:t>28/05/2024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60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4981D-81DC-4F1F-BC21-362CA178DF5C}" type="datetime1">
              <a:rPr lang="pt-BR" smtClean="0"/>
              <a:t>28/05/2024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8A93B-F9C1-44B3-B8EA-45C4768440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4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egofranciscodasilva/projeto_e-book-gerado-por-IAs-DI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ndo dos logos">
            <a:extLst>
              <a:ext uri="{FF2B5EF4-FFF2-40B4-BE49-F238E27FC236}">
                <a16:creationId xmlns:a16="http://schemas.microsoft.com/office/drawing/2014/main" id="{DDB43E84-D8B7-CBE3-6660-DB0A0C16507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EADB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capa do e-book">
            <a:extLst>
              <a:ext uri="{FF2B5EF4-FFF2-40B4-BE49-F238E27FC236}">
                <a16:creationId xmlns:a16="http://schemas.microsoft.com/office/drawing/2014/main" id="{84B723C9-A2A2-B344-E2F9-E36ED1B29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8059918"/>
          </a:xfrm>
          <a:prstGeom prst="rect">
            <a:avLst/>
          </a:prstGeom>
        </p:spPr>
      </p:pic>
      <p:pic>
        <p:nvPicPr>
          <p:cNvPr id="13" name="html logo">
            <a:extLst>
              <a:ext uri="{FF2B5EF4-FFF2-40B4-BE49-F238E27FC236}">
                <a16:creationId xmlns:a16="http://schemas.microsoft.com/office/drawing/2014/main" id="{B85828F8-40F2-A6D2-1D39-F1FA406FB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99" y="9369748"/>
            <a:ext cx="1733792" cy="1952898"/>
          </a:xfrm>
          <a:prstGeom prst="rect">
            <a:avLst/>
          </a:prstGeom>
        </p:spPr>
      </p:pic>
      <p:pic>
        <p:nvPicPr>
          <p:cNvPr id="17" name="js logo">
            <a:extLst>
              <a:ext uri="{FF2B5EF4-FFF2-40B4-BE49-F238E27FC236}">
                <a16:creationId xmlns:a16="http://schemas.microsoft.com/office/drawing/2014/main" id="{7EE57E06-4190-C5DD-9325-37EE3E54A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6" y="9256498"/>
            <a:ext cx="4117539" cy="2191824"/>
          </a:xfrm>
          <a:prstGeom prst="rect">
            <a:avLst/>
          </a:prstGeom>
        </p:spPr>
      </p:pic>
      <p:pic>
        <p:nvPicPr>
          <p:cNvPr id="8" name="css logo">
            <a:extLst>
              <a:ext uri="{FF2B5EF4-FFF2-40B4-BE49-F238E27FC236}">
                <a16:creationId xmlns:a16="http://schemas.microsoft.com/office/drawing/2014/main" id="{F8FF93EB-C020-EC9D-BB69-577F6A002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66" y="9379174"/>
            <a:ext cx="1819852" cy="1952897"/>
          </a:xfrm>
          <a:prstGeom prst="rect">
            <a:avLst/>
          </a:prstGeom>
        </p:spPr>
      </p:pic>
      <p:sp>
        <p:nvSpPr>
          <p:cNvPr id="9" name="titulo do e-book">
            <a:extLst>
              <a:ext uri="{FF2B5EF4-FFF2-40B4-BE49-F238E27FC236}">
                <a16:creationId xmlns:a16="http://schemas.microsoft.com/office/drawing/2014/main" id="{BEEAD139-E9D5-5A97-3C1F-5B12369E23FD}"/>
              </a:ext>
            </a:extLst>
          </p:cNvPr>
          <p:cNvSpPr txBox="1"/>
          <p:nvPr/>
        </p:nvSpPr>
        <p:spPr>
          <a:xfrm>
            <a:off x="435990" y="8365882"/>
            <a:ext cx="8729220" cy="584775"/>
          </a:xfrm>
          <a:prstGeom prst="rect">
            <a:avLst/>
          </a:prstGeom>
          <a:solidFill>
            <a:srgbClr val="EADB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Impact" panose="020B0806030902050204" pitchFamily="34" charset="0"/>
              </a:rPr>
              <a:t>HTML, CSS e </a:t>
            </a:r>
            <a:r>
              <a:rPr lang="pt-BR" sz="3200" dirty="0" err="1">
                <a:latin typeface="Impact" panose="020B0806030902050204" pitchFamily="34" charset="0"/>
              </a:rPr>
              <a:t>JavaScript</a:t>
            </a:r>
            <a:r>
              <a:rPr lang="pt-BR" sz="3200" dirty="0">
                <a:latin typeface="Impact" panose="020B0806030902050204" pitchFamily="34" charset="0"/>
              </a:rPr>
              <a:t>: A Jornada do Codificador.</a:t>
            </a:r>
          </a:p>
        </p:txBody>
      </p:sp>
      <p:sp>
        <p:nvSpPr>
          <p:cNvPr id="10" name="autor">
            <a:extLst>
              <a:ext uri="{FF2B5EF4-FFF2-40B4-BE49-F238E27FC236}">
                <a16:creationId xmlns:a16="http://schemas.microsoft.com/office/drawing/2014/main" id="{45FF41B0-E293-4826-CE09-3F4DF79C94BB}"/>
              </a:ext>
            </a:extLst>
          </p:cNvPr>
          <p:cNvSpPr txBox="1"/>
          <p:nvPr/>
        </p:nvSpPr>
        <p:spPr>
          <a:xfrm>
            <a:off x="3189312" y="11692791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latin typeface="Impact" panose="020B0806030902050204" pitchFamily="34" charset="0"/>
              </a:rPr>
              <a:t>Diego Francisco da Silva</a:t>
            </a:r>
          </a:p>
        </p:txBody>
      </p:sp>
    </p:spTree>
    <p:extLst>
      <p:ext uri="{BB962C8B-B14F-4D97-AF65-F5344CB8AC3E}">
        <p14:creationId xmlns:p14="http://schemas.microsoft.com/office/powerpoint/2010/main" val="3475621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2079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Você pode selecionar elementos pelo nome da </a:t>
            </a:r>
            <a:r>
              <a:rPr lang="pt-BR" sz="2800" dirty="0" err="1"/>
              <a:t>tag</a:t>
            </a:r>
            <a:r>
              <a:rPr lang="pt-BR" sz="2800" dirty="0"/>
              <a:t>, classe ou ID.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4730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2.1 Seletores Básicos.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3674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933387-2F83-DDEF-BDC9-DEEAF4447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9" y="2674126"/>
            <a:ext cx="8678263" cy="6903011"/>
          </a:xfrm>
          <a:prstGeom prst="rect">
            <a:avLst/>
          </a:prstGeom>
        </p:spPr>
      </p:pic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9576110"/>
            <a:ext cx="83328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body: </a:t>
            </a:r>
            <a:r>
              <a:rPr lang="pt-BR" sz="2800" dirty="0"/>
              <a:t>Seleciona a </a:t>
            </a:r>
            <a:r>
              <a:rPr lang="pt-BR" sz="2800" dirty="0" err="1"/>
              <a:t>tag</a:t>
            </a:r>
            <a:r>
              <a:rPr lang="pt-BR" sz="2800" dirty="0"/>
              <a:t> &lt;body&gt;.</a:t>
            </a:r>
          </a:p>
          <a:p>
            <a:r>
              <a:rPr lang="pt-BR" sz="2800" b="1" dirty="0"/>
              <a:t>.destacado: </a:t>
            </a:r>
            <a:r>
              <a:rPr lang="pt-BR" sz="2800" dirty="0"/>
              <a:t>Seleciona elementos com a classe "destacado".</a:t>
            </a:r>
          </a:p>
          <a:p>
            <a:r>
              <a:rPr lang="pt-BR" sz="2800" b="1" dirty="0"/>
              <a:t>#titulo-principal: </a:t>
            </a:r>
            <a:r>
              <a:rPr lang="pt-BR" sz="2800" dirty="0"/>
              <a:t>Seleciona o elemento com o ID "titulo-principal“.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90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20794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Flexbox</a:t>
            </a:r>
            <a:r>
              <a:rPr lang="pt-BR" sz="2800" dirty="0"/>
              <a:t> facilita a criação de layouts flexíveis.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035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2.2 Layout com </a:t>
            </a:r>
            <a:r>
              <a:rPr lang="pt-BR" sz="4000" dirty="0" err="1">
                <a:latin typeface="Impact" panose="020B0806030902050204" pitchFamily="34" charset="0"/>
              </a:rPr>
              <a:t>Flexbox</a:t>
            </a:r>
            <a:r>
              <a:rPr lang="pt-BR" sz="4000" dirty="0"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3674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314042"/>
            <a:ext cx="8332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display: </a:t>
            </a:r>
            <a:r>
              <a:rPr lang="pt-BR" sz="2800" b="1" dirty="0" err="1"/>
              <a:t>flex</a:t>
            </a:r>
            <a:r>
              <a:rPr lang="pt-BR" sz="2800" b="1" dirty="0"/>
              <a:t>;: </a:t>
            </a:r>
            <a:r>
              <a:rPr lang="pt-BR" sz="2800" dirty="0"/>
              <a:t>Ativa o </a:t>
            </a:r>
            <a:r>
              <a:rPr lang="pt-BR" sz="2800" dirty="0" err="1"/>
              <a:t>flexbox</a:t>
            </a:r>
            <a:r>
              <a:rPr lang="pt-BR" sz="2800" dirty="0"/>
              <a:t> no container.</a:t>
            </a:r>
          </a:p>
          <a:p>
            <a:r>
              <a:rPr lang="pt-BR" sz="2800" b="1" dirty="0" err="1"/>
              <a:t>justify-content</a:t>
            </a:r>
            <a:r>
              <a:rPr lang="pt-BR" sz="2800" b="1" dirty="0"/>
              <a:t>: </a:t>
            </a:r>
            <a:r>
              <a:rPr lang="pt-BR" sz="2800" b="1" dirty="0" err="1"/>
              <a:t>space-around</a:t>
            </a:r>
            <a:r>
              <a:rPr lang="pt-BR" sz="2800" b="1" dirty="0"/>
              <a:t>;: </a:t>
            </a:r>
            <a:r>
              <a:rPr lang="pt-BR" sz="2800" dirty="0"/>
              <a:t>Distribui os itens com espaços ao redor.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9CFBD6-4C40-E947-7930-20AA38558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" y="2305783"/>
            <a:ext cx="8919554" cy="8104511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777898-E02A-ACFC-2B9B-38681B2A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76AEED-FE95-D90B-F4B9-644975E0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20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314026" y="7157828"/>
            <a:ext cx="90637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Exemplos Avançados de CSS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74FF24E7-E7AD-30D4-AB39-71134086D0CE}"/>
              </a:ext>
            </a:extLst>
          </p:cNvPr>
          <p:cNvSpPr txBox="1"/>
          <p:nvPr/>
        </p:nvSpPr>
        <p:spPr>
          <a:xfrm>
            <a:off x="1884576" y="-245604"/>
            <a:ext cx="583204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839200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onteudo">
            <a:extLst>
              <a:ext uri="{FF2B5EF4-FFF2-40B4-BE49-F238E27FC236}">
                <a16:creationId xmlns:a16="http://schemas.microsoft.com/office/drawing/2014/main" id="{9EE74EE3-63A9-073A-F913-72E9C8F358AC}"/>
              </a:ext>
            </a:extLst>
          </p:cNvPr>
          <p:cNvSpPr txBox="1"/>
          <p:nvPr/>
        </p:nvSpPr>
        <p:spPr>
          <a:xfrm>
            <a:off x="634180" y="9829543"/>
            <a:ext cx="8332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Neste capítulo, vamos explorar exemplos avançados de CSS para estilizar suas páginas web de maneira mais sofisticada. Veremos como criar layouts complexos, aplicar animações e utilizar recursos modernos do CSS.</a:t>
            </a:r>
            <a:endParaRPr lang="pt-BR" sz="28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54D570-18AE-6A21-CC2E-440AF6D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108914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2079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CSS Grid Layout é uma poderosa ferramenta para criar layouts responsivos.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6805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3.1 Layout Responsivo com Grid.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3674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057370"/>
            <a:ext cx="8332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grid-</a:t>
            </a:r>
            <a:r>
              <a:rPr lang="pt-BR" sz="2800" b="1" dirty="0" err="1"/>
              <a:t>template</a:t>
            </a:r>
            <a:r>
              <a:rPr lang="pt-BR" sz="2800" b="1" dirty="0"/>
              <a:t>-</a:t>
            </a:r>
            <a:r>
              <a:rPr lang="pt-BR" sz="2800" b="1" dirty="0" err="1"/>
              <a:t>columns</a:t>
            </a:r>
            <a:r>
              <a:rPr lang="pt-BR" sz="2800" dirty="0"/>
              <a:t>: Define a estrutura das colunas do grid.</a:t>
            </a:r>
          </a:p>
          <a:p>
            <a:r>
              <a:rPr lang="pt-BR" sz="2800" b="1" dirty="0" err="1"/>
              <a:t>repeat</a:t>
            </a:r>
            <a:r>
              <a:rPr lang="pt-BR" sz="2800" b="1" dirty="0"/>
              <a:t>(3, 1fr): </a:t>
            </a:r>
            <a:r>
              <a:rPr lang="pt-BR" sz="2800" dirty="0"/>
              <a:t>Cria três colunas de igual tamanho.</a:t>
            </a:r>
          </a:p>
          <a:p>
            <a:r>
              <a:rPr lang="pt-BR" sz="2800" b="1" dirty="0"/>
              <a:t>gap: </a:t>
            </a:r>
            <a:r>
              <a:rPr lang="pt-BR" sz="2800" dirty="0"/>
              <a:t>Define o espaço entre os itens do grid.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13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221C74D-DEEF-9D5B-1C03-F638A9916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2858859"/>
            <a:ext cx="7676147" cy="72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2079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Media queries permitem criar layouts que se adaptam a diferentes tamanhos de tela.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4020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3.2 Media Queries.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3674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699050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@media (</a:t>
            </a:r>
            <a:r>
              <a:rPr lang="pt-BR" sz="2800" b="1" dirty="0" err="1"/>
              <a:t>max-width</a:t>
            </a:r>
            <a:r>
              <a:rPr lang="pt-BR" sz="2800" b="1" dirty="0"/>
              <a:t>: 600px): </a:t>
            </a:r>
            <a:r>
              <a:rPr lang="pt-BR" sz="2800" dirty="0"/>
              <a:t>Aplica estilos quando a largura da tela é de 600 pixels ou menor.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23C52D-0A26-4E1E-4AE8-5E138FC9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9" y="3051363"/>
            <a:ext cx="8332839" cy="74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9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2079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Pseudo-classes</a:t>
            </a:r>
            <a:r>
              <a:rPr lang="pt-BR" sz="2800" dirty="0"/>
              <a:t> e </a:t>
            </a:r>
            <a:r>
              <a:rPr lang="pt-BR" sz="2800" dirty="0" err="1"/>
              <a:t>pseudo-elementos</a:t>
            </a:r>
            <a:r>
              <a:rPr lang="pt-BR" sz="2800" dirty="0"/>
              <a:t> permitem aplicar estilos com base em estados específicos dos elementos.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876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3.3 </a:t>
            </a:r>
            <a:r>
              <a:rPr lang="pt-BR" sz="4000" dirty="0" err="1">
                <a:latin typeface="Impact" panose="020B0806030902050204" pitchFamily="34" charset="0"/>
              </a:rPr>
              <a:t>Pseudo-classes</a:t>
            </a:r>
            <a:r>
              <a:rPr lang="pt-BR" sz="4000" dirty="0">
                <a:latin typeface="Impact" panose="020B0806030902050204" pitchFamily="34" charset="0"/>
              </a:rPr>
              <a:t> e </a:t>
            </a:r>
            <a:r>
              <a:rPr lang="pt-BR" sz="4000" dirty="0" err="1">
                <a:latin typeface="Impact" panose="020B0806030902050204" pitchFamily="34" charset="0"/>
              </a:rPr>
              <a:t>Pseudo-elementos</a:t>
            </a:r>
            <a:r>
              <a:rPr lang="pt-BR" sz="4000" dirty="0"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3674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265916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:</a:t>
            </a:r>
            <a:r>
              <a:rPr lang="pt-BR" sz="2800" b="1" dirty="0" err="1"/>
              <a:t>hover</a:t>
            </a:r>
            <a:r>
              <a:rPr lang="pt-BR" sz="2800" b="1" dirty="0"/>
              <a:t>: </a:t>
            </a:r>
            <a:r>
              <a:rPr lang="pt-BR" sz="2800" dirty="0"/>
              <a:t>Aplica estilo quando o mouse está sobre o elemento.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15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08A77FD-11FD-1DA7-AA34-65802F87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" y="3011497"/>
            <a:ext cx="8173453" cy="68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289760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Pseudo-classes</a:t>
            </a:r>
            <a:r>
              <a:rPr lang="pt-BR" sz="2800" dirty="0"/>
              <a:t> e </a:t>
            </a:r>
            <a:r>
              <a:rPr lang="pt-BR" sz="2800" dirty="0" err="1"/>
              <a:t>pseudo-elementos</a:t>
            </a:r>
            <a:r>
              <a:rPr lang="pt-BR" sz="2800" dirty="0"/>
              <a:t> permitem aplicar estilos com base em estados específicos dos elementos.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8768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3.3 </a:t>
            </a:r>
            <a:r>
              <a:rPr lang="pt-BR" sz="4000" dirty="0" err="1">
                <a:latin typeface="Impact" panose="020B0806030902050204" pitchFamily="34" charset="0"/>
              </a:rPr>
              <a:t>Pseudo-classes</a:t>
            </a:r>
            <a:r>
              <a:rPr lang="pt-BR" sz="4000" dirty="0">
                <a:latin typeface="Impact" panose="020B0806030902050204" pitchFamily="34" charset="0"/>
              </a:rPr>
              <a:t> e </a:t>
            </a:r>
            <a:r>
              <a:rPr lang="pt-BR" sz="4000" dirty="0" err="1">
                <a:latin typeface="Impact" panose="020B0806030902050204" pitchFamily="34" charset="0"/>
              </a:rPr>
              <a:t>Pseudo-elementos</a:t>
            </a:r>
            <a:r>
              <a:rPr lang="pt-BR" sz="4000" dirty="0"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49716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9864862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::</a:t>
            </a:r>
            <a:r>
              <a:rPr lang="pt-BR" sz="2800" b="1" dirty="0" err="1"/>
              <a:t>first-letter</a:t>
            </a:r>
            <a:r>
              <a:rPr lang="pt-BR" sz="2800" b="1" dirty="0"/>
              <a:t>: </a:t>
            </a:r>
            <a:r>
              <a:rPr lang="pt-BR" sz="2800" dirty="0"/>
              <a:t>Estiliza a primeira letra do parágrafo.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16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D4091B-80A0-2E7B-FC51-D3F49EB6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26" y="3925178"/>
            <a:ext cx="7980947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1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353928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CSS permite criar animações sem o uso de </a:t>
            </a:r>
            <a:r>
              <a:rPr lang="pt-BR" sz="2800" dirty="0" err="1"/>
              <a:t>JavaScript</a:t>
            </a:r>
            <a:r>
              <a:rPr lang="pt-BR" sz="2800" dirty="0"/>
              <a:t>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242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3.4 Animações com CSS.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49716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34612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transition</a:t>
            </a:r>
            <a:r>
              <a:rPr lang="pt-BR" sz="2800" b="1" dirty="0"/>
              <a:t>: </a:t>
            </a:r>
            <a:r>
              <a:rPr lang="pt-BR" sz="2800" dirty="0"/>
              <a:t>Define a transição entre os estados dos elementos.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17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89DF02-9AAC-3488-2C28-F831645B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7" y="3149141"/>
            <a:ext cx="8005625" cy="67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4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273718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Animações Complexas.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242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3.4 Animações com CSS.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49716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58675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@keyframes: </a:t>
            </a:r>
            <a:r>
              <a:rPr lang="pt-BR" sz="2800" dirty="0"/>
              <a:t>Define a animação.</a:t>
            </a:r>
          </a:p>
          <a:p>
            <a:r>
              <a:rPr lang="pt-BR" sz="2800" b="1" dirty="0" err="1"/>
              <a:t>animation</a:t>
            </a:r>
            <a:r>
              <a:rPr lang="pt-BR" sz="2800" b="1" dirty="0"/>
              <a:t>: </a:t>
            </a:r>
            <a:r>
              <a:rPr lang="pt-BR" sz="2800" dirty="0"/>
              <a:t>Aplica a animação ao elemento.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18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F09F57-3A6A-E4FA-E489-CFEE9CC7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7" y="3012989"/>
            <a:ext cx="7683651" cy="71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0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888710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Flexbox</a:t>
            </a:r>
            <a:r>
              <a:rPr lang="pt-BR" sz="2800" dirty="0"/>
              <a:t> é outra ferramenta poderosa para criar layouts flexíveis.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2605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3.5 </a:t>
            </a:r>
            <a:r>
              <a:rPr lang="pt-BR" sz="4000" dirty="0" err="1">
                <a:latin typeface="Impact" panose="020B0806030902050204" pitchFamily="34" charset="0"/>
              </a:rPr>
              <a:t>Flexbox</a:t>
            </a:r>
            <a:r>
              <a:rPr lang="pt-BR" sz="4000" dirty="0"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224446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6" y="9953055"/>
            <a:ext cx="8332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display: </a:t>
            </a:r>
            <a:r>
              <a:rPr lang="pt-BR" sz="2800" b="1" dirty="0" err="1"/>
              <a:t>flex</a:t>
            </a:r>
            <a:r>
              <a:rPr lang="pt-BR" sz="2800" b="1" dirty="0"/>
              <a:t>;: </a:t>
            </a:r>
            <a:r>
              <a:rPr lang="pt-BR" sz="2800" dirty="0"/>
              <a:t>Ativa o </a:t>
            </a:r>
            <a:r>
              <a:rPr lang="pt-BR" sz="2800" dirty="0" err="1"/>
              <a:t>Flexbox</a:t>
            </a:r>
            <a:r>
              <a:rPr lang="pt-BR" sz="2800" dirty="0"/>
              <a:t> no container.</a:t>
            </a:r>
          </a:p>
          <a:p>
            <a:r>
              <a:rPr lang="pt-BR" sz="2800" b="1" dirty="0" err="1"/>
              <a:t>justify-content</a:t>
            </a:r>
            <a:r>
              <a:rPr lang="pt-BR" sz="2800" b="1" dirty="0"/>
              <a:t>: center;: </a:t>
            </a:r>
            <a:r>
              <a:rPr lang="pt-BR" sz="2800" dirty="0"/>
              <a:t>Centraliza os itens horizontalmente.</a:t>
            </a:r>
          </a:p>
          <a:p>
            <a:r>
              <a:rPr lang="pt-BR" sz="2800" b="1" dirty="0" err="1"/>
              <a:t>align-items</a:t>
            </a:r>
            <a:r>
              <a:rPr lang="pt-BR" sz="2800" b="1" dirty="0"/>
              <a:t>: center;: </a:t>
            </a:r>
            <a:r>
              <a:rPr lang="pt-BR" sz="2800" dirty="0"/>
              <a:t>Centraliza os itens verticalmente.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1BF538-9D81-E429-624A-1773440D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D796C2-75F5-1691-3D7F-DA89235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19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5B43643-40C1-9CE4-FA93-A566407E6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7" y="2798038"/>
            <a:ext cx="7091126" cy="68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3316448"/>
            <a:ext cx="83328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Bem-vindo ao guia básico sobre </a:t>
            </a:r>
            <a:r>
              <a:rPr lang="pt-BR" sz="2800" i="1" u="sng" dirty="0"/>
              <a:t>HTML, CSS e </a:t>
            </a:r>
            <a:r>
              <a:rPr lang="pt-BR" sz="2800" i="1" u="sng" dirty="0" err="1"/>
              <a:t>JavaScript</a:t>
            </a:r>
            <a:r>
              <a:rPr lang="pt-BR" sz="2800" i="1" u="sng" dirty="0"/>
              <a:t>!</a:t>
            </a:r>
          </a:p>
          <a:p>
            <a:r>
              <a:rPr lang="pt-BR" sz="2800" dirty="0"/>
              <a:t>Este e-book vai te ajudar a entender e utilizar as principais </a:t>
            </a:r>
            <a:r>
              <a:rPr lang="pt-BR" sz="2800" dirty="0" err="1"/>
              <a:t>tags</a:t>
            </a:r>
            <a:r>
              <a:rPr lang="pt-BR" sz="2800" dirty="0"/>
              <a:t> e funcionalidades dessas três tecnologias essenciais para o desenvolvimento web. Vamos direto ao ponto, com exemplos claros e objetivos para facilitar seu aprendizado.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8405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INTRODUÇÃO AO HTML, CSS E JAVASCRIPT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2026546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0451B57-1DDA-E39D-5522-D358EB62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672EC9-071E-0BFD-5444-9637429C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00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570698" y="7157828"/>
            <a:ext cx="8443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JavaScript</a:t>
            </a:r>
            <a:r>
              <a:rPr lang="pt-BR" sz="60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 - Interatividade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74FF24E7-E7AD-30D4-AB39-71134086D0CE}"/>
              </a:ext>
            </a:extLst>
          </p:cNvPr>
          <p:cNvSpPr txBox="1"/>
          <p:nvPr/>
        </p:nvSpPr>
        <p:spPr>
          <a:xfrm>
            <a:off x="1966330" y="-245604"/>
            <a:ext cx="5668539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839200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onteudo">
            <a:extLst>
              <a:ext uri="{FF2B5EF4-FFF2-40B4-BE49-F238E27FC236}">
                <a16:creationId xmlns:a16="http://schemas.microsoft.com/office/drawing/2014/main" id="{52B2CC21-AAE3-E736-F2CF-226A489FEEDD}"/>
              </a:ext>
            </a:extLst>
          </p:cNvPr>
          <p:cNvSpPr txBox="1"/>
          <p:nvPr/>
        </p:nvSpPr>
        <p:spPr>
          <a:xfrm>
            <a:off x="634180" y="9941837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JavaScript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adiciona interatividade às páginas web. Vamos ver alguns exemplos básicos.</a:t>
            </a:r>
            <a:endParaRPr lang="pt-BR" sz="28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5209E6-B602-08FB-2368-34F6D8CC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371219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337891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Modificando o conteúdo de elementos HTML.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052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4.1 Manipulando o DOM.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465076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7955851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getElementById</a:t>
            </a:r>
            <a:r>
              <a:rPr lang="pt-BR" sz="2800" b="1" dirty="0"/>
              <a:t>: </a:t>
            </a:r>
            <a:r>
              <a:rPr lang="pt-BR" sz="2800" dirty="0"/>
              <a:t>Seleciona um elemento pelo ID.</a:t>
            </a:r>
          </a:p>
          <a:p>
            <a:r>
              <a:rPr lang="pt-BR" sz="2800" b="1" dirty="0" err="1"/>
              <a:t>addEventListener</a:t>
            </a:r>
            <a:r>
              <a:rPr lang="pt-BR" sz="2800" b="1" dirty="0"/>
              <a:t>: </a:t>
            </a:r>
            <a:r>
              <a:rPr lang="pt-BR" sz="2800" dirty="0"/>
              <a:t>Adiciona um evento ao elemento.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486B02-94D9-539C-9070-92FD77A55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9" y="3324176"/>
            <a:ext cx="7957404" cy="4167488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3109FB-0BDA-3FBD-FC0A-CB1353F2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7FC617-3D95-E3CA-8FC7-3E2E2CE0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54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241639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Criando uma função que é chamada quando um evento ocorre.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481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4.2 Funções e Eventos.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449034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7987935"/>
            <a:ext cx="8332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function</a:t>
            </a:r>
            <a:r>
              <a:rPr lang="pt-BR" sz="2800" b="1" dirty="0"/>
              <a:t>: </a:t>
            </a:r>
            <a:r>
              <a:rPr lang="pt-BR" sz="2800" dirty="0"/>
              <a:t>Define uma função.</a:t>
            </a:r>
          </a:p>
          <a:p>
            <a:r>
              <a:rPr lang="pt-BR" sz="2800" b="1" dirty="0" err="1"/>
              <a:t>onclick</a:t>
            </a:r>
            <a:r>
              <a:rPr lang="pt-BR" sz="2800" b="1" dirty="0"/>
              <a:t>: </a:t>
            </a:r>
            <a:r>
              <a:rPr lang="pt-BR" sz="2800" dirty="0"/>
              <a:t>Evento que chama a função quando o botão é clicado.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60226DA-1806-1224-FBB1-F7E2CC60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9" y="3501306"/>
            <a:ext cx="8332839" cy="4342251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BDE976-4C50-4459-CCB9-D5548C20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006350-30F7-3D81-8FE4-3055718D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4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1404886" y="6018846"/>
            <a:ext cx="67746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JavaScript</a:t>
            </a:r>
            <a:endParaRPr lang="pt-BR" sz="6000" b="1" dirty="0">
              <a:solidFill>
                <a:srgbClr val="ECECEC"/>
              </a:solidFill>
              <a:highlight>
                <a:srgbClr val="212121"/>
              </a:highlight>
              <a:latin typeface="Impact" panose="020B0806030902050204" pitchFamily="34" charset="0"/>
            </a:endParaRPr>
          </a:p>
          <a:p>
            <a:pPr algn="ctr"/>
            <a:r>
              <a:rPr lang="pt-BR" sz="60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Exemplos Avançados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74FF24E7-E7AD-30D4-AB39-71134086D0CE}"/>
              </a:ext>
            </a:extLst>
          </p:cNvPr>
          <p:cNvSpPr txBox="1"/>
          <p:nvPr/>
        </p:nvSpPr>
        <p:spPr>
          <a:xfrm>
            <a:off x="1867745" y="-245604"/>
            <a:ext cx="5865709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839200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onteudo">
            <a:extLst>
              <a:ext uri="{FF2B5EF4-FFF2-40B4-BE49-F238E27FC236}">
                <a16:creationId xmlns:a16="http://schemas.microsoft.com/office/drawing/2014/main" id="{52B2CC21-AAE3-E736-F2CF-226A489FEEDD}"/>
              </a:ext>
            </a:extLst>
          </p:cNvPr>
          <p:cNvSpPr txBox="1"/>
          <p:nvPr/>
        </p:nvSpPr>
        <p:spPr>
          <a:xfrm>
            <a:off x="634180" y="9540787"/>
            <a:ext cx="83328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Vamos explorar mais alguns exemplos de 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JavaScript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para aumentar a interatividade das suas páginas web. Esses exemplos irão te ajudar a entender melhor como manipular o DOM, trabalhar com eventos e utilizar algumas funcionalidades mais avançadas.</a:t>
            </a:r>
            <a:endParaRPr lang="pt-BR" sz="28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6D0EEE-6206-E64F-02E5-9AAB210B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220671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001007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Você pode usar </a:t>
            </a:r>
            <a:r>
              <a:rPr lang="pt-BR" sz="2800" dirty="0" err="1"/>
              <a:t>JavaScript</a:t>
            </a:r>
            <a:r>
              <a:rPr lang="pt-BR" sz="2800" dirty="0"/>
              <a:t> para alterar o estilo dos elementos HTML dinamicamente.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7750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5.1 Alterando Estilos com </a:t>
            </a:r>
            <a:r>
              <a:rPr lang="pt-BR" sz="4000" dirty="0" err="1">
                <a:latin typeface="Impact" panose="020B0806030902050204" pitchFamily="34" charset="0"/>
              </a:rPr>
              <a:t>JavaScript</a:t>
            </a:r>
            <a:r>
              <a:rPr lang="pt-BR" sz="4000" dirty="0">
                <a:latin typeface="Impact" panose="020B0806030902050204" pitchFamily="34" charset="0"/>
              </a:rPr>
              <a:t>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52782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9993197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classList.toggle</a:t>
            </a:r>
            <a:r>
              <a:rPr lang="pt-BR" sz="2800" b="1" dirty="0"/>
              <a:t>: </a:t>
            </a:r>
            <a:r>
              <a:rPr lang="pt-BR" sz="2800" dirty="0"/>
              <a:t>Adiciona ou remove a classe especificada do elemento.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E91698-1B01-66F2-456F-C98D1B2F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8" y="3106738"/>
            <a:ext cx="7980947" cy="6670667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720AFD-9069-D4E9-9CC8-7663A149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C101B00-EF1E-CC30-D764-C4DB0CB3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967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84965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Vamos criar um exemplo de validação de formulário usando </a:t>
            </a:r>
            <a:r>
              <a:rPr lang="pt-BR" sz="2800" dirty="0" err="1"/>
              <a:t>JavaScript</a:t>
            </a:r>
            <a:r>
              <a:rPr lang="pt-BR" sz="2800" dirty="0"/>
              <a:t>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761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5.2 Validando Formulários.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04656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121538"/>
            <a:ext cx="8332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value</a:t>
            </a:r>
            <a:r>
              <a:rPr lang="pt-BR" sz="2800" b="1" dirty="0"/>
              <a:t>: </a:t>
            </a:r>
            <a:r>
              <a:rPr lang="pt-BR" sz="2800" dirty="0"/>
              <a:t>Obtém o valor do campo de entrada.</a:t>
            </a:r>
          </a:p>
          <a:p>
            <a:r>
              <a:rPr lang="pt-BR" sz="2800" b="1" dirty="0" err="1"/>
              <a:t>innerHTML</a:t>
            </a:r>
            <a:r>
              <a:rPr lang="pt-BR" sz="2800" b="1" dirty="0"/>
              <a:t>: </a:t>
            </a:r>
            <a:r>
              <a:rPr lang="pt-BR" sz="2800" dirty="0"/>
              <a:t>Altera o conteúdo HTML interno de um elemento.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8EEC43-0B86-57AD-2DBE-18F5DA41B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9" y="2986480"/>
            <a:ext cx="7932821" cy="7065500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B743308-FDE6-297A-03D6-A794F9AD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1935E-054D-D267-46BC-E8C5D3E2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977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1984965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Adicionando e removendo itens de uma lista.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101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5.3 Manipulando Listas.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20698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10041328"/>
            <a:ext cx="8332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createElement</a:t>
            </a:r>
            <a:r>
              <a:rPr lang="pt-BR" sz="2800" b="1" dirty="0"/>
              <a:t>: </a:t>
            </a:r>
            <a:r>
              <a:rPr lang="pt-BR" sz="2800" dirty="0"/>
              <a:t>Cria um novo elemento HTML.</a:t>
            </a:r>
          </a:p>
          <a:p>
            <a:r>
              <a:rPr lang="pt-BR" sz="2800" b="1" dirty="0" err="1"/>
              <a:t>appendChild</a:t>
            </a:r>
            <a:r>
              <a:rPr lang="pt-BR" sz="2800" b="1" dirty="0"/>
              <a:t>: </a:t>
            </a:r>
            <a:r>
              <a:rPr lang="pt-BR" sz="2800" dirty="0"/>
              <a:t>Adiciona um novo nó como o último filho de um elemento.</a:t>
            </a:r>
          </a:p>
          <a:p>
            <a:r>
              <a:rPr lang="pt-BR" sz="2800" b="1" dirty="0" err="1"/>
              <a:t>removeChild</a:t>
            </a:r>
            <a:r>
              <a:rPr lang="pt-BR" sz="2800" b="1" dirty="0"/>
              <a:t>: </a:t>
            </a:r>
            <a:r>
              <a:rPr lang="pt-BR" sz="2800" dirty="0"/>
              <a:t>Remove um nó filho de um elemento.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E6229D-1EC8-E378-9720-974AAB263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" y="2427898"/>
            <a:ext cx="8173453" cy="7657047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3A30222-72E6-2258-897A-FDB9D77E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157B260-5EEB-FF2A-7F5D-69A96A11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454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161430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Usando </a:t>
            </a:r>
            <a:r>
              <a:rPr lang="pt-BR" sz="2800" dirty="0" err="1"/>
              <a:t>setTimeout</a:t>
            </a:r>
            <a:r>
              <a:rPr lang="pt-BR" sz="2800" dirty="0"/>
              <a:t> e </a:t>
            </a:r>
            <a:r>
              <a:rPr lang="pt-BR" sz="2800" dirty="0" err="1"/>
              <a:t>setInterval</a:t>
            </a:r>
            <a:r>
              <a:rPr lang="pt-BR" sz="2800" dirty="0"/>
              <a:t> para temporizadores e animações.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7149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5.4 Temporizadores e Animações.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68824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9624230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setTimeout</a:t>
            </a:r>
            <a:r>
              <a:rPr lang="pt-BR" sz="2800" b="1" dirty="0"/>
              <a:t>: </a:t>
            </a:r>
            <a:r>
              <a:rPr lang="pt-BR" sz="2800" dirty="0"/>
              <a:t>Executa uma função após um período de tempo especificado.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C1EE8B-D0E1-E0F4-8F6A-85331DA85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" y="3866147"/>
            <a:ext cx="7996989" cy="4751933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EE6726-F8A6-5BD2-2379-614F01A1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63E8D7-A001-BBF3-0DC7-07B3DE85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462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065178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Animação Simples.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7149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5.4 Temporizadores e Animações.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352782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8" name="conteudo">
            <a:extLst>
              <a:ext uri="{FF2B5EF4-FFF2-40B4-BE49-F238E27FC236}">
                <a16:creationId xmlns:a16="http://schemas.microsoft.com/office/drawing/2014/main" id="{CAE2126D-70BC-A204-8626-112BA00E5B40}"/>
              </a:ext>
            </a:extLst>
          </p:cNvPr>
          <p:cNvSpPr txBox="1"/>
          <p:nvPr/>
        </p:nvSpPr>
        <p:spPr>
          <a:xfrm>
            <a:off x="922937" y="9768604"/>
            <a:ext cx="8332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/>
              <a:t>setInterval</a:t>
            </a:r>
            <a:r>
              <a:rPr lang="pt-BR" sz="2800" b="1" dirty="0"/>
              <a:t>: </a:t>
            </a:r>
            <a:r>
              <a:rPr lang="pt-BR" sz="2800" dirty="0"/>
              <a:t>Executa uma função repetidamente com um intervalo de tempo especificado.</a:t>
            </a:r>
          </a:p>
          <a:p>
            <a:r>
              <a:rPr lang="pt-BR" sz="2800" b="1" dirty="0" err="1"/>
              <a:t>clearInterval</a:t>
            </a:r>
            <a:r>
              <a:rPr lang="pt-BR" sz="2800" b="1" dirty="0"/>
              <a:t>: </a:t>
            </a:r>
            <a:r>
              <a:rPr lang="pt-BR" sz="2800" dirty="0"/>
              <a:t>Para a execução repetida da função.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2210C3F-F73B-EBCE-80D3-A5CE95F4E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43" y="3017182"/>
            <a:ext cx="7359314" cy="6168060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FA0784-ED72-B9CC-FC8D-9686084D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339EC-2761-270E-083A-9862851E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769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2010019" y="4446714"/>
            <a:ext cx="55643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438147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6D0EEE-6206-E64F-02E5-9AAB210B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316323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570698" y="7157828"/>
            <a:ext cx="8443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HTML - Estrutura da Página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74FF24E7-E7AD-30D4-AB39-71134086D0CE}"/>
              </a:ext>
            </a:extLst>
          </p:cNvPr>
          <p:cNvSpPr txBox="1"/>
          <p:nvPr/>
        </p:nvSpPr>
        <p:spPr>
          <a:xfrm>
            <a:off x="2280518" y="-245604"/>
            <a:ext cx="5040162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839200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onteudo">
            <a:extLst>
              <a:ext uri="{FF2B5EF4-FFF2-40B4-BE49-F238E27FC236}">
                <a16:creationId xmlns:a16="http://schemas.microsoft.com/office/drawing/2014/main" id="{C437EE85-CDC2-B611-6690-71C78503BE5C}"/>
              </a:ext>
            </a:extLst>
          </p:cNvPr>
          <p:cNvSpPr txBox="1"/>
          <p:nvPr/>
        </p:nvSpPr>
        <p:spPr>
          <a:xfrm>
            <a:off x="634180" y="9941837"/>
            <a:ext cx="8332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HTML (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HyperText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Markup 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Language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) é a linguagem usada para criar a estrutura das páginas web. Vamos conhecer algumas das principais 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tags</a:t>
            </a:r>
            <a:r>
              <a:rPr lang="pt-BR" sz="2800" dirty="0">
                <a:solidFill>
                  <a:srgbClr val="ECECEC"/>
                </a:solidFill>
                <a:highlight>
                  <a:srgbClr val="212121"/>
                </a:highlight>
                <a:latin typeface="ui-sans-serif"/>
              </a:rPr>
              <a:t>.</a:t>
            </a:r>
            <a:endParaRPr lang="pt-BR" sz="28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40E772-7B92-E613-6F88-3E504CFC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264182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3985992"/>
            <a:ext cx="8332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guia básico apresentou as principais </a:t>
            </a:r>
            <a:r>
              <a:rPr lang="pt-BR" sz="2400" dirty="0" err="1"/>
              <a:t>tags</a:t>
            </a:r>
            <a:r>
              <a:rPr lang="pt-BR" sz="2400" dirty="0"/>
              <a:t> e funcionalidades do HTML, CSS e </a:t>
            </a:r>
            <a:r>
              <a:rPr lang="pt-BR" sz="2400" dirty="0" err="1"/>
              <a:t>JavaScript</a:t>
            </a:r>
            <a:r>
              <a:rPr lang="pt-BR" sz="2400" dirty="0"/>
              <a:t>. Com esses exemplos, você já pode começar a criar e estilizar suas próprias páginas web, além de adicionar interatividade. Pratique bastante e explore mais para se tornar um desenvolvedor web completo!</a:t>
            </a:r>
            <a:endParaRPr lang="pt-BR" dirty="0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Muito Obrigado por Ler Até Aqui !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D83675F1-E009-BA94-8926-774603C6B051}"/>
              </a:ext>
            </a:extLst>
          </p:cNvPr>
          <p:cNvSpPr txBox="1"/>
          <p:nvPr/>
        </p:nvSpPr>
        <p:spPr>
          <a:xfrm>
            <a:off x="2562879" y="2026546"/>
            <a:ext cx="4365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HTML, CSS e </a:t>
            </a:r>
            <a:r>
              <a:rPr lang="pt-BR" sz="3200" dirty="0" err="1">
                <a:latin typeface="+mj-lt"/>
              </a:rPr>
              <a:t>JavaScript</a:t>
            </a:r>
            <a:r>
              <a:rPr lang="pt-BR" sz="3200" dirty="0">
                <a:latin typeface="+mj-lt"/>
              </a:rPr>
              <a:t> :</a:t>
            </a:r>
          </a:p>
          <a:p>
            <a:pPr algn="ctr"/>
            <a:r>
              <a:rPr lang="pt-BR" sz="3200" dirty="0">
                <a:latin typeface="+mj-lt"/>
              </a:rPr>
              <a:t>A Jornada do Codificador.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A6AFAEC-6A58-440E-6CBB-B7E509B2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ED87DA9-B7CE-C9F4-6952-9983CDB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886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813382" y="4446714"/>
            <a:ext cx="7957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Agradecimento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438147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6D0EEE-6206-E64F-02E5-9AAB210B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2875124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6186168"/>
            <a:ext cx="8332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Conteúdo gerado para fins didáticos de estudo e elaborado por</a:t>
            </a:r>
          </a:p>
          <a:p>
            <a:r>
              <a:rPr lang="pt-BR" sz="2400" dirty="0"/>
              <a:t>mim, Diego Francisco da Silva como parte do projeto </a:t>
            </a:r>
            <a:r>
              <a:rPr lang="pt-BR" sz="2400" dirty="0" err="1"/>
              <a:t>BootCamp</a:t>
            </a:r>
            <a:endParaRPr lang="pt-BR" sz="2400" dirty="0"/>
          </a:p>
          <a:p>
            <a:r>
              <a:rPr lang="pt-BR" sz="2400" dirty="0"/>
              <a:t>IA para </a:t>
            </a:r>
            <a:r>
              <a:rPr lang="pt-BR" sz="2400" dirty="0" err="1"/>
              <a:t>Devs</a:t>
            </a:r>
            <a:r>
              <a:rPr lang="pt-BR" sz="2400" dirty="0"/>
              <a:t> Santander, ministrado pelo instrutor do curso Felipe Aguiar.</a:t>
            </a:r>
            <a:endParaRPr lang="pt-BR" dirty="0"/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6955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Muito Obrigado por Ler Até Aqui !</a:t>
            </a:r>
          </a:p>
        </p:txBody>
      </p:sp>
      <p:sp>
        <p:nvSpPr>
          <p:cNvPr id="6" name="subtitulo">
            <a:extLst>
              <a:ext uri="{FF2B5EF4-FFF2-40B4-BE49-F238E27FC236}">
                <a16:creationId xmlns:a16="http://schemas.microsoft.com/office/drawing/2014/main" id="{D83675F1-E009-BA94-8926-774603C6B051}"/>
              </a:ext>
            </a:extLst>
          </p:cNvPr>
          <p:cNvSpPr txBox="1"/>
          <p:nvPr/>
        </p:nvSpPr>
        <p:spPr>
          <a:xfrm>
            <a:off x="2562879" y="2026546"/>
            <a:ext cx="43652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HTML, CSS e </a:t>
            </a:r>
            <a:r>
              <a:rPr lang="pt-BR" sz="3200" dirty="0" err="1">
                <a:latin typeface="+mj-lt"/>
              </a:rPr>
              <a:t>JavaScript</a:t>
            </a:r>
            <a:r>
              <a:rPr lang="pt-BR" sz="3200" dirty="0">
                <a:latin typeface="+mj-lt"/>
              </a:rPr>
              <a:t> :</a:t>
            </a:r>
          </a:p>
          <a:p>
            <a:pPr algn="ctr"/>
            <a:r>
              <a:rPr lang="pt-BR" sz="3200" dirty="0">
                <a:latin typeface="+mj-lt"/>
              </a:rPr>
              <a:t>A Jornada do Codificador.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A6AFAEC-6A58-440E-6CBB-B7E509B2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ED87DA9-B7CE-C9F4-6952-9983CDB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32</a:t>
            </a:fld>
            <a:endParaRPr lang="pt-BR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50E66FD1-C0DE-0D59-C3AB-728F78441A0B}"/>
              </a:ext>
            </a:extLst>
          </p:cNvPr>
          <p:cNvSpPr txBox="1"/>
          <p:nvPr/>
        </p:nvSpPr>
        <p:spPr>
          <a:xfrm>
            <a:off x="1148575" y="3558567"/>
            <a:ext cx="74986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E-Book desenvolvido com </a:t>
            </a:r>
            <a:r>
              <a:rPr lang="pt-BR" sz="3200" dirty="0" err="1">
                <a:latin typeface="+mj-lt"/>
              </a:rPr>
              <a:t>ChatGpt</a:t>
            </a:r>
            <a:r>
              <a:rPr lang="pt-BR" sz="3200" dirty="0">
                <a:latin typeface="+mj-lt"/>
              </a:rPr>
              <a:t> (Roteiro),</a:t>
            </a:r>
          </a:p>
          <a:p>
            <a:pPr algn="ctr"/>
            <a:r>
              <a:rPr lang="pt-BR" sz="3200" dirty="0" err="1">
                <a:latin typeface="+mj-lt"/>
              </a:rPr>
              <a:t>Midjourney</a:t>
            </a:r>
            <a:r>
              <a:rPr lang="pt-BR" sz="3200" dirty="0">
                <a:latin typeface="+mj-lt"/>
              </a:rPr>
              <a:t> (Artista),</a:t>
            </a:r>
          </a:p>
          <a:p>
            <a:pPr algn="ctr"/>
            <a:r>
              <a:rPr lang="pt-BR" sz="3200" dirty="0">
                <a:latin typeface="+mj-lt"/>
              </a:rPr>
              <a:t>Power Point (Diagramação) e </a:t>
            </a:r>
          </a:p>
          <a:p>
            <a:pPr algn="ctr"/>
            <a:r>
              <a:rPr lang="pt-BR" sz="3200" dirty="0">
                <a:latin typeface="+mj-lt"/>
              </a:rPr>
              <a:t>Site ray.so (Imagens de Código).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3BE4A7F-3DEA-9657-F60F-CAFEC5A3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94" y="8345697"/>
            <a:ext cx="1426004" cy="156978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AD3888-7EF4-1D17-15D6-77334929BC14}"/>
              </a:ext>
            </a:extLst>
          </p:cNvPr>
          <p:cNvSpPr txBox="1"/>
          <p:nvPr/>
        </p:nvSpPr>
        <p:spPr>
          <a:xfrm>
            <a:off x="1037920" y="10777086"/>
            <a:ext cx="778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https://github.com/diegofranciscodasilva/projeto_e-book-gerado-por-IAs-DIO.git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9991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578514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Essas são as </a:t>
            </a:r>
            <a:r>
              <a:rPr lang="pt-BR" sz="2800" dirty="0" err="1"/>
              <a:t>tags</a:t>
            </a:r>
            <a:r>
              <a:rPr lang="pt-BR" sz="2800" dirty="0"/>
              <a:t> básicas que formam a estrutura de qualquer documento HTML.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1.1 &lt;</a:t>
            </a:r>
            <a:r>
              <a:rPr lang="pt-BR" sz="4000" dirty="0" err="1">
                <a:latin typeface="Impact" panose="020B0806030902050204" pitchFamily="34" charset="0"/>
              </a:rPr>
              <a:t>html</a:t>
            </a:r>
            <a:r>
              <a:rPr lang="pt-BR" sz="4000" dirty="0">
                <a:latin typeface="Impact" panose="020B0806030902050204" pitchFamily="34" charset="0"/>
              </a:rPr>
              <a:t>&gt;, &lt;</a:t>
            </a:r>
            <a:r>
              <a:rPr lang="pt-BR" sz="4000" dirty="0" err="1">
                <a:latin typeface="Impact" panose="020B0806030902050204" pitchFamily="34" charset="0"/>
              </a:rPr>
              <a:t>head</a:t>
            </a:r>
            <a:r>
              <a:rPr lang="pt-BR" sz="4000" dirty="0">
                <a:latin typeface="Impact" panose="020B0806030902050204" pitchFamily="34" charset="0"/>
              </a:rPr>
              <a:t>&gt;, &lt;body&gt;.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529244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F6C048-B8FA-94F9-5981-3C8FA6308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0048"/>
            <a:ext cx="9601200" cy="6646985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B7DB43-1FB9-7FE7-42DA-70B8398F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378860-CDA1-AE05-8661-201C3CB4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79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722894"/>
            <a:ext cx="8332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</a:rPr>
              <a:t>html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: Envolve todo o conteúdo da página.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</a:rPr>
              <a:t>head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: Contém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effectLst/>
              </a:rPr>
              <a:t>meta-informações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, como o título e links para CSS.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&lt;body&gt;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: Contém o conteúdo visível da página.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1.1 &lt;</a:t>
            </a:r>
            <a:r>
              <a:rPr lang="pt-BR" sz="4000" dirty="0" err="1">
                <a:latin typeface="Impact" panose="020B0806030902050204" pitchFamily="34" charset="0"/>
              </a:rPr>
              <a:t>html</a:t>
            </a:r>
            <a:r>
              <a:rPr lang="pt-BR" sz="4000" dirty="0">
                <a:latin typeface="Impact" panose="020B0806030902050204" pitchFamily="34" charset="0"/>
              </a:rPr>
              <a:t>&gt;, &lt;</a:t>
            </a:r>
            <a:r>
              <a:rPr lang="pt-BR" sz="4000" dirty="0" err="1">
                <a:latin typeface="Impact" panose="020B0806030902050204" pitchFamily="34" charset="0"/>
              </a:rPr>
              <a:t>head</a:t>
            </a:r>
            <a:r>
              <a:rPr lang="pt-BR" sz="4000" dirty="0">
                <a:latin typeface="Impact" panose="020B0806030902050204" pitchFamily="34" charset="0"/>
              </a:rPr>
              <a:t>&gt;, &lt;body&gt;.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57737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F6C048-B8FA-94F9-5981-3C8FA6308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6288"/>
            <a:ext cx="9601200" cy="6646985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C5C4828A-8BC1-13B5-B5D6-A10025894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67663" y="2903305"/>
            <a:ext cx="65" cy="9546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F06CB68-C10F-57AB-FD4A-645C59D8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6A4BEF-ABBF-AD29-8F10-D4BED0C9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68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578516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Os títulos ajudam a organizar o conteúdo em seções.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5105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1.2 &lt;h1&gt; a &lt;h6&gt;: Títulos.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529244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5C4828A-8BC1-13B5-B5D6-A10025894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67663" y="2903305"/>
            <a:ext cx="65" cy="9546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EC038E-FBC5-DCF1-DF57-BD2ABDDB4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9215"/>
            <a:ext cx="9601200" cy="4985238"/>
          </a:xfrm>
          <a:prstGeom prst="rect">
            <a:avLst/>
          </a:prstGeom>
        </p:spPr>
      </p:pic>
      <p:sp>
        <p:nvSpPr>
          <p:cNvPr id="11" name="conteudo">
            <a:extLst>
              <a:ext uri="{FF2B5EF4-FFF2-40B4-BE49-F238E27FC236}">
                <a16:creationId xmlns:a16="http://schemas.microsoft.com/office/drawing/2014/main" id="{BDF6832F-E947-0FDF-88E3-82A3A7AF0B2E}"/>
              </a:ext>
            </a:extLst>
          </p:cNvPr>
          <p:cNvSpPr txBox="1"/>
          <p:nvPr/>
        </p:nvSpPr>
        <p:spPr>
          <a:xfrm>
            <a:off x="922937" y="8891601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&lt;h1&gt;: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 Título mais importante.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&lt;h6&gt;: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Título menos importante.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12EB6C-954F-F756-5684-BC9515B77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07EA68-F4F1-F76D-AD5C-A2CBC700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19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450180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Para textos corridos.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1.3 &lt;p&gt; : Parágrafo.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577370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5C4828A-8BC1-13B5-B5D6-A10025894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67663" y="2903305"/>
            <a:ext cx="65" cy="9546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udo">
            <a:extLst>
              <a:ext uri="{FF2B5EF4-FFF2-40B4-BE49-F238E27FC236}">
                <a16:creationId xmlns:a16="http://schemas.microsoft.com/office/drawing/2014/main" id="{BDF6832F-E947-0FDF-88E3-82A3A7AF0B2E}"/>
              </a:ext>
            </a:extLst>
          </p:cNvPr>
          <p:cNvSpPr txBox="1"/>
          <p:nvPr/>
        </p:nvSpPr>
        <p:spPr>
          <a:xfrm>
            <a:off x="922937" y="7335519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i="0" u="none" strike="noStrike" cap="none" normalizeH="0" baseline="0" dirty="0">
                <a:ln>
                  <a:noFill/>
                </a:ln>
                <a:effectLst/>
              </a:rPr>
              <a:t>Cria links para outras páginas ou seções da mesma página.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74F5F8-E359-4479-1FCF-0B0366812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540"/>
            <a:ext cx="9601200" cy="3397348"/>
          </a:xfrm>
          <a:prstGeom prst="rect">
            <a:avLst/>
          </a:prstGeom>
        </p:spPr>
      </p:pic>
      <p:sp>
        <p:nvSpPr>
          <p:cNvPr id="10" name="titulo">
            <a:extLst>
              <a:ext uri="{FF2B5EF4-FFF2-40B4-BE49-F238E27FC236}">
                <a16:creationId xmlns:a16="http://schemas.microsoft.com/office/drawing/2014/main" id="{0FA88DF2-C880-80A7-BE11-E9806EAB262C}"/>
              </a:ext>
            </a:extLst>
          </p:cNvPr>
          <p:cNvSpPr txBox="1"/>
          <p:nvPr/>
        </p:nvSpPr>
        <p:spPr>
          <a:xfrm>
            <a:off x="922936" y="6399014"/>
            <a:ext cx="3097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1.4 &lt;a&gt; : Links.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C96AF91-4988-EC0F-2812-00B9DE7F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0" y="8037160"/>
            <a:ext cx="9601200" cy="2959164"/>
          </a:xfrm>
          <a:prstGeom prst="rect">
            <a:avLst/>
          </a:prstGeom>
        </p:spPr>
      </p:pic>
      <p:sp>
        <p:nvSpPr>
          <p:cNvPr id="14" name="conteudo">
            <a:extLst>
              <a:ext uri="{FF2B5EF4-FFF2-40B4-BE49-F238E27FC236}">
                <a16:creationId xmlns:a16="http://schemas.microsoft.com/office/drawing/2014/main" id="{5223CACD-6BB9-431F-6A8E-BAC14544FA21}"/>
              </a:ext>
            </a:extLst>
          </p:cNvPr>
          <p:cNvSpPr txBox="1"/>
          <p:nvPr/>
        </p:nvSpPr>
        <p:spPr>
          <a:xfrm>
            <a:off x="922936" y="10940393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</a:rPr>
              <a:t>href</a:t>
            </a:r>
            <a:r>
              <a:rPr kumimoji="0" lang="pt-BR" altLang="pt-BR" sz="2800" i="0" u="none" strike="noStrike" cap="none" normalizeH="0" baseline="0" dirty="0">
                <a:ln>
                  <a:noFill/>
                </a:ln>
                <a:effectLst/>
              </a:rPr>
              <a:t>: Define o destino do link.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9EDA903-85D9-0512-17D4-65D2BABA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0606B62-AB8E-9472-B1CC-706F22AD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15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udo">
            <a:extLst>
              <a:ext uri="{FF2B5EF4-FFF2-40B4-BE49-F238E27FC236}">
                <a16:creationId xmlns:a16="http://schemas.microsoft.com/office/drawing/2014/main" id="{12A9230E-41D7-C51D-7C6F-9A5F0A884280}"/>
              </a:ext>
            </a:extLst>
          </p:cNvPr>
          <p:cNvSpPr txBox="1"/>
          <p:nvPr/>
        </p:nvSpPr>
        <p:spPr>
          <a:xfrm>
            <a:off x="922937" y="2434138"/>
            <a:ext cx="8332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effectLst/>
              </a:rPr>
              <a:t>Insere imagens na página.</a:t>
            </a:r>
          </a:p>
        </p:txBody>
      </p:sp>
      <p:sp>
        <p:nvSpPr>
          <p:cNvPr id="5" name="titulo">
            <a:extLst>
              <a:ext uri="{FF2B5EF4-FFF2-40B4-BE49-F238E27FC236}">
                <a16:creationId xmlns:a16="http://schemas.microsoft.com/office/drawing/2014/main" id="{F92F2683-3449-C65F-5875-AD4FDD07F0B7}"/>
              </a:ext>
            </a:extLst>
          </p:cNvPr>
          <p:cNvSpPr txBox="1"/>
          <p:nvPr/>
        </p:nvSpPr>
        <p:spPr>
          <a:xfrm>
            <a:off x="922937" y="559542"/>
            <a:ext cx="4410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1.5 &lt;</a:t>
            </a:r>
            <a:r>
              <a:rPr lang="pt-BR" sz="4000" dirty="0" err="1">
                <a:latin typeface="Impact" panose="020B0806030902050204" pitchFamily="34" charset="0"/>
              </a:rPr>
              <a:t>img</a:t>
            </a:r>
            <a:r>
              <a:rPr lang="pt-BR" sz="4000" dirty="0">
                <a:latin typeface="Impact" panose="020B0806030902050204" pitchFamily="34" charset="0"/>
              </a:rPr>
              <a:t>&gt; : Imagens.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7011CB-5BAE-DD99-5E00-70838A311FDF}"/>
              </a:ext>
            </a:extLst>
          </p:cNvPr>
          <p:cNvSpPr/>
          <p:nvPr/>
        </p:nvSpPr>
        <p:spPr>
          <a:xfrm flipV="1">
            <a:off x="393646" y="13485"/>
            <a:ext cx="144000" cy="180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subtitulo">
            <a:extLst>
              <a:ext uri="{FF2B5EF4-FFF2-40B4-BE49-F238E27FC236}">
                <a16:creationId xmlns:a16="http://schemas.microsoft.com/office/drawing/2014/main" id="{7B43D453-434D-9356-7497-49C34CAF507D}"/>
              </a:ext>
            </a:extLst>
          </p:cNvPr>
          <p:cNvSpPr txBox="1"/>
          <p:nvPr/>
        </p:nvSpPr>
        <p:spPr>
          <a:xfrm>
            <a:off x="922937" y="1545286"/>
            <a:ext cx="6273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+mj-lt"/>
              </a:rPr>
              <a:t>Conceitos e Exemplos dos Elementos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5C4828A-8BC1-13B5-B5D6-A10025894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67663" y="2903305"/>
            <a:ext cx="65" cy="95462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udo">
            <a:extLst>
              <a:ext uri="{FF2B5EF4-FFF2-40B4-BE49-F238E27FC236}">
                <a16:creationId xmlns:a16="http://schemas.microsoft.com/office/drawing/2014/main" id="{BDF6832F-E947-0FDF-88E3-82A3A7AF0B2E}"/>
              </a:ext>
            </a:extLst>
          </p:cNvPr>
          <p:cNvSpPr txBox="1"/>
          <p:nvPr/>
        </p:nvSpPr>
        <p:spPr>
          <a:xfrm>
            <a:off x="922937" y="7624275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800" b="1" dirty="0" err="1"/>
              <a:t>s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effectLst/>
              </a:rPr>
              <a:t>rc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pt-BR" altLang="pt-BR" sz="2800" i="0" u="none" strike="noStrike" cap="none" normalizeH="0" baseline="0" dirty="0">
                <a:ln>
                  <a:noFill/>
                </a:ln>
                <a:effectLst/>
              </a:rPr>
              <a:t>Caminho da imagem.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2800" b="1" dirty="0" err="1"/>
              <a:t>alt</a:t>
            </a:r>
            <a:r>
              <a:rPr lang="pt-BR" altLang="pt-BR" sz="2800" b="1" dirty="0"/>
              <a:t>: </a:t>
            </a:r>
            <a:r>
              <a:rPr lang="pt-BR" altLang="pt-BR" sz="2800" dirty="0"/>
              <a:t>Texto alternativo para acessibilidade.</a:t>
            </a:r>
            <a:endParaRPr kumimoji="0" lang="pt-BR" altLang="pt-BR" sz="280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E7CE65E-A07B-F49B-41C9-DA14F899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2298"/>
            <a:ext cx="9601200" cy="3259448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F2A328-077F-1327-2B30-F17BFA96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7A4866-1B62-4CD4-D7C5-86FFBC18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8A93B-F9C1-44B3-B8EA-45C4768440B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37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o">
            <a:extLst>
              <a:ext uri="{FF2B5EF4-FFF2-40B4-BE49-F238E27FC236}">
                <a16:creationId xmlns:a16="http://schemas.microsoft.com/office/drawing/2014/main" id="{78E0EFAB-1674-C9E9-3B14-E0BDBB96B030}"/>
              </a:ext>
            </a:extLst>
          </p:cNvPr>
          <p:cNvSpPr txBox="1"/>
          <p:nvPr/>
        </p:nvSpPr>
        <p:spPr>
          <a:xfrm>
            <a:off x="618824" y="7157828"/>
            <a:ext cx="8443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Impact" panose="020B0806030902050204" pitchFamily="34" charset="0"/>
              </a:rPr>
              <a:t>CSS - Estilizando a Página</a:t>
            </a:r>
          </a:p>
        </p:txBody>
      </p:sp>
      <p:sp>
        <p:nvSpPr>
          <p:cNvPr id="3" name="titulo">
            <a:extLst>
              <a:ext uri="{FF2B5EF4-FFF2-40B4-BE49-F238E27FC236}">
                <a16:creationId xmlns:a16="http://schemas.microsoft.com/office/drawing/2014/main" id="{74FF24E7-E7AD-30D4-AB39-71134086D0CE}"/>
              </a:ext>
            </a:extLst>
          </p:cNvPr>
          <p:cNvSpPr txBox="1"/>
          <p:nvPr/>
        </p:nvSpPr>
        <p:spPr>
          <a:xfrm>
            <a:off x="1959917" y="-245604"/>
            <a:ext cx="568136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81F1921-921F-D4BC-0BA4-79FDF64F77D5}"/>
              </a:ext>
            </a:extLst>
          </p:cNvPr>
          <p:cNvSpPr/>
          <p:nvPr/>
        </p:nvSpPr>
        <p:spPr>
          <a:xfrm>
            <a:off x="705853" y="8839200"/>
            <a:ext cx="8101263" cy="304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74000">
                <a:schemeClr val="accent4">
                  <a:lumMod val="40000"/>
                  <a:lumOff val="60000"/>
                </a:schemeClr>
              </a:gs>
              <a:gs pos="83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onteudo">
            <a:extLst>
              <a:ext uri="{FF2B5EF4-FFF2-40B4-BE49-F238E27FC236}">
                <a16:creationId xmlns:a16="http://schemas.microsoft.com/office/drawing/2014/main" id="{9EE74EE3-63A9-073A-F913-72E9C8F358AC}"/>
              </a:ext>
            </a:extLst>
          </p:cNvPr>
          <p:cNvSpPr txBox="1"/>
          <p:nvPr/>
        </p:nvSpPr>
        <p:spPr>
          <a:xfrm>
            <a:off x="634180" y="9941837"/>
            <a:ext cx="833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CSS (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Cascading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Style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pt-BR" sz="2800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Sheets</a:t>
            </a:r>
            <a:r>
              <a:rPr lang="pt-BR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) é usado para estilizar elementos HTML. Vamos ver como aplicá-lo.</a:t>
            </a:r>
            <a:endParaRPr lang="pt-BR" sz="28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54D570-18AE-6A21-CC2E-440AF6D6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HTML, CSS e JavaScript: A Jornada do Codificador.</a:t>
            </a:r>
          </a:p>
        </p:txBody>
      </p:sp>
    </p:spTree>
    <p:extLst>
      <p:ext uri="{BB962C8B-B14F-4D97-AF65-F5344CB8AC3E}">
        <p14:creationId xmlns:p14="http://schemas.microsoft.com/office/powerpoint/2010/main" val="7582960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472</TotalTime>
  <Words>1583</Words>
  <Application>Microsoft Office PowerPoint</Application>
  <PresentationFormat>Papel A3 (297 x 420 mm)</PresentationFormat>
  <Paragraphs>196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Impact</vt:lpstr>
      <vt:lpstr>ui-sans-serif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Francisco da Silva</dc:creator>
  <cp:keywords>HTML, CSS E JAVASCRIPT - Conceitos básicos de programação</cp:keywords>
  <cp:lastModifiedBy>Diego Francisco da Silva</cp:lastModifiedBy>
  <cp:revision>236</cp:revision>
  <dcterms:created xsi:type="dcterms:W3CDTF">2024-05-24T16:21:54Z</dcterms:created>
  <dcterms:modified xsi:type="dcterms:W3CDTF">2024-05-28T14:53:36Z</dcterms:modified>
</cp:coreProperties>
</file>